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2" r:id="rId6"/>
    <p:sldId id="263" r:id="rId7"/>
    <p:sldId id="264" r:id="rId8"/>
    <p:sldId id="266" r:id="rId9"/>
    <p:sldId id="271" r:id="rId10"/>
    <p:sldId id="272" r:id="rId11"/>
    <p:sldId id="273" r:id="rId12"/>
    <p:sldId id="274" r:id="rId13"/>
    <p:sldId id="27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4054B6-C05D-4DEC-9050-0BE4090F00B8}" type="datetimeFigureOut">
              <a:rPr lang="en-AU" smtClean="0"/>
              <a:pPr/>
              <a:t>24/01/2014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DF3C2-3B53-4618-A60C-987238D7B545}"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43A07957-E0C5-4831-9BA0-2B27CB00DBF6}" type="datetimeFigureOut">
              <a:rPr lang="en-US" smtClean="0"/>
              <a:pPr/>
              <a:t>1/24/2014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9A530E-20E5-4648-A127-CE68CACAA602}"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3A07957-E0C5-4831-9BA0-2B27CB00DBF6}" type="datetimeFigureOut">
              <a:rPr lang="en-US" smtClean="0"/>
              <a:pPr/>
              <a:t>1/24/2014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9A530E-20E5-4648-A127-CE68CACAA602}"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3A07957-E0C5-4831-9BA0-2B27CB00DBF6}" type="datetimeFigureOut">
              <a:rPr lang="en-US" smtClean="0"/>
              <a:pPr/>
              <a:t>1/24/2014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9A530E-20E5-4648-A127-CE68CACAA602}"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3A07957-E0C5-4831-9BA0-2B27CB00DBF6}" type="datetimeFigureOut">
              <a:rPr lang="en-US" smtClean="0"/>
              <a:pPr/>
              <a:t>1/24/2014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9A530E-20E5-4648-A127-CE68CACAA602}"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A07957-E0C5-4831-9BA0-2B27CB00DBF6}" type="datetimeFigureOut">
              <a:rPr lang="en-US" smtClean="0"/>
              <a:pPr/>
              <a:t>1/24/2014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9A530E-20E5-4648-A127-CE68CACAA602}"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43A07957-E0C5-4831-9BA0-2B27CB00DBF6}" type="datetimeFigureOut">
              <a:rPr lang="en-US" smtClean="0"/>
              <a:pPr/>
              <a:t>1/24/2014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9A530E-20E5-4648-A127-CE68CACAA602}"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43A07957-E0C5-4831-9BA0-2B27CB00DBF6}" type="datetimeFigureOut">
              <a:rPr lang="en-US" smtClean="0"/>
              <a:pPr/>
              <a:t>1/24/2014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29A530E-20E5-4648-A127-CE68CACAA602}"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43A07957-E0C5-4831-9BA0-2B27CB00DBF6}" type="datetimeFigureOut">
              <a:rPr lang="en-US" smtClean="0"/>
              <a:pPr/>
              <a:t>1/24/2014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29A530E-20E5-4648-A127-CE68CACAA602}"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07957-E0C5-4831-9BA0-2B27CB00DBF6}" type="datetimeFigureOut">
              <a:rPr lang="en-US" smtClean="0"/>
              <a:pPr/>
              <a:t>1/24/2014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29A530E-20E5-4648-A127-CE68CACAA602}"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A07957-E0C5-4831-9BA0-2B27CB00DBF6}" type="datetimeFigureOut">
              <a:rPr lang="en-US" smtClean="0"/>
              <a:pPr/>
              <a:t>1/24/2014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9A530E-20E5-4648-A127-CE68CACAA602}"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A07957-E0C5-4831-9BA0-2B27CB00DBF6}" type="datetimeFigureOut">
              <a:rPr lang="en-US" smtClean="0"/>
              <a:pPr/>
              <a:t>1/24/2014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9A530E-20E5-4648-A127-CE68CACAA602}"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07957-E0C5-4831-9BA0-2B27CB00DBF6}" type="datetimeFigureOut">
              <a:rPr lang="en-US" smtClean="0"/>
              <a:pPr/>
              <a:t>1/24/2014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A530E-20E5-4648-A127-CE68CACAA602}"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71778" y="2996974"/>
            <a:ext cx="7771946" cy="1470705"/>
          </a:xfrm>
        </p:spPr>
        <p:txBody>
          <a:bodyPr/>
          <a:lstStyle/>
          <a:p>
            <a:pPr eaLnBrk="1" hangingPunct="1"/>
            <a:r>
              <a:rPr lang="en-AU" sz="2800" i="1" dirty="0" smtClean="0"/>
              <a:t>Project Name</a:t>
            </a:r>
            <a:r>
              <a:rPr lang="en-AU" sz="2800" dirty="0" smtClean="0"/>
              <a:t> Future State Process Workshops</a:t>
            </a:r>
            <a:br>
              <a:rPr lang="en-AU" sz="2800" dirty="0" smtClean="0"/>
            </a:br>
            <a:r>
              <a:rPr lang="en-AU" sz="2000" dirty="0" smtClean="0"/>
              <a:t>(template slides)</a:t>
            </a:r>
            <a:r>
              <a:rPr lang="en-AU" sz="2800" dirty="0" smtClean="0"/>
              <a:t/>
            </a:r>
            <a:br>
              <a:rPr lang="en-AU" sz="2800" dirty="0" smtClean="0"/>
            </a:br>
            <a:r>
              <a:rPr lang="en-AU" sz="2800" dirty="0" smtClean="0"/>
              <a:t/>
            </a:r>
            <a:br>
              <a:rPr lang="en-AU" sz="2800" dirty="0" smtClean="0"/>
            </a:br>
            <a:r>
              <a:rPr lang="en-AU" sz="1400" i="1" dirty="0" smtClean="0"/>
              <a:t>Date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AU" smtClean="0"/>
              <a:t>Who should attend?</a:t>
            </a:r>
          </a:p>
        </p:txBody>
      </p:sp>
      <p:sp>
        <p:nvSpPr>
          <p:cNvPr id="3" name="Content Placeholder 2"/>
          <p:cNvSpPr>
            <a:spLocks noGrp="1"/>
          </p:cNvSpPr>
          <p:nvPr>
            <p:ph idx="1"/>
          </p:nvPr>
        </p:nvSpPr>
        <p:spPr>
          <a:xfrm>
            <a:off x="456974" y="1685018"/>
            <a:ext cx="8230054" cy="4033384"/>
          </a:xfrm>
        </p:spPr>
        <p:txBody>
          <a:bodyPr/>
          <a:lstStyle/>
          <a:p>
            <a:pPr marL="517009" lvl="1" indent="-517009">
              <a:spcBef>
                <a:spcPts val="429"/>
              </a:spcBef>
              <a:spcAft>
                <a:spcPts val="429"/>
              </a:spcAft>
              <a:buFont typeface="Wingdings" pitchFamily="2" charset="2"/>
              <a:buChar char="Ø"/>
              <a:defRPr/>
            </a:pPr>
            <a:r>
              <a:rPr lang="en-AU" sz="2000" dirty="0" smtClean="0"/>
              <a:t>Managers who are able to make decisions during the workshop as to the future process design. If attendees need to return to their business area and gain the agreement of more senior managers for the new process design, who do not have the context gained during the workshop, then the process of designing the future processes will slow down considerably and potentially delay the program time lines</a:t>
            </a:r>
          </a:p>
          <a:p>
            <a:pPr marL="517009" indent="-517009">
              <a:spcBef>
                <a:spcPts val="429"/>
              </a:spcBef>
              <a:spcAft>
                <a:spcPts val="429"/>
              </a:spcAft>
              <a:buFont typeface="Wingdings" pitchFamily="2" charset="2"/>
              <a:buChar char="Ø"/>
              <a:defRPr/>
            </a:pPr>
            <a:r>
              <a:rPr lang="en-AU" sz="2000" dirty="0" smtClean="0"/>
              <a:t>Managers who are able to understand the program objectives and commit to the new process design</a:t>
            </a:r>
          </a:p>
          <a:p>
            <a:pPr>
              <a:spcBef>
                <a:spcPts val="429"/>
              </a:spcBef>
              <a:spcAft>
                <a:spcPts val="429"/>
              </a:spcAft>
              <a:defRPr/>
            </a:pPr>
            <a:endParaRPr lang="en-A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AU" smtClean="0"/>
              <a:t>How workshops will typically run</a:t>
            </a:r>
          </a:p>
        </p:txBody>
      </p:sp>
      <p:sp>
        <p:nvSpPr>
          <p:cNvPr id="19459" name="Content Placeholder 2"/>
          <p:cNvSpPr>
            <a:spLocks noGrp="1"/>
          </p:cNvSpPr>
          <p:nvPr>
            <p:ph idx="1"/>
          </p:nvPr>
        </p:nvSpPr>
        <p:spPr>
          <a:xfrm>
            <a:off x="456974" y="1263197"/>
            <a:ext cx="8230054" cy="5295446"/>
          </a:xfrm>
        </p:spPr>
        <p:txBody>
          <a:bodyPr/>
          <a:lstStyle/>
          <a:p>
            <a:pPr marL="456919" indent="-456919">
              <a:lnSpc>
                <a:spcPct val="90000"/>
              </a:lnSpc>
              <a:buFontTx/>
              <a:buAutoNum type="arabicPeriod"/>
            </a:pPr>
            <a:r>
              <a:rPr lang="en-US" sz="2600" dirty="0" smtClean="0"/>
              <a:t>Overview (delivered once at start of workshop)</a:t>
            </a:r>
          </a:p>
          <a:p>
            <a:pPr marL="456919" indent="-456919">
              <a:lnSpc>
                <a:spcPct val="90000"/>
              </a:lnSpc>
              <a:buFontTx/>
              <a:buAutoNum type="arabicPeriod"/>
            </a:pPr>
            <a:r>
              <a:rPr lang="en-US" sz="2600" dirty="0" smtClean="0"/>
              <a:t>For each process:</a:t>
            </a:r>
          </a:p>
          <a:p>
            <a:pPr marL="857147" lvl="1" indent="-456919">
              <a:lnSpc>
                <a:spcPct val="90000"/>
              </a:lnSpc>
              <a:buFontTx/>
              <a:buAutoNum type="arabicPeriod"/>
            </a:pPr>
            <a:r>
              <a:rPr lang="en-US" sz="2000" dirty="0" smtClean="0"/>
              <a:t>Define the purpose of the process (process outcomes)</a:t>
            </a:r>
          </a:p>
          <a:p>
            <a:pPr marL="857147" lvl="1" indent="-456919">
              <a:lnSpc>
                <a:spcPct val="90000"/>
              </a:lnSpc>
              <a:buFontTx/>
              <a:buAutoNum type="arabicPeriod"/>
            </a:pPr>
            <a:r>
              <a:rPr lang="en-US" sz="2000" dirty="0" smtClean="0"/>
              <a:t>Have somebody describe the process in 50 words or less</a:t>
            </a:r>
          </a:p>
          <a:p>
            <a:pPr marL="857147" lvl="1" indent="-456919">
              <a:lnSpc>
                <a:spcPct val="90000"/>
              </a:lnSpc>
              <a:buFontTx/>
              <a:buAutoNum type="arabicPeriod"/>
            </a:pPr>
            <a:r>
              <a:rPr lang="en-US" sz="2000" dirty="0" smtClean="0"/>
              <a:t>Create an inventory of issues – 4 minutes</a:t>
            </a:r>
          </a:p>
          <a:p>
            <a:pPr marL="857147" lvl="1" indent="-456919">
              <a:lnSpc>
                <a:spcPct val="90000"/>
              </a:lnSpc>
              <a:buFontTx/>
              <a:buAutoNum type="arabicPeriod"/>
            </a:pPr>
            <a:r>
              <a:rPr lang="en-US" sz="2000" dirty="0" smtClean="0"/>
              <a:t>Agree on the triggers</a:t>
            </a:r>
          </a:p>
          <a:p>
            <a:pPr marL="857147" lvl="1" indent="-456919">
              <a:lnSpc>
                <a:spcPct val="90000"/>
              </a:lnSpc>
              <a:buFontTx/>
              <a:buAutoNum type="arabicPeriod"/>
            </a:pPr>
            <a:r>
              <a:rPr lang="en-US" sz="2000" dirty="0" smtClean="0"/>
              <a:t>Ensure that the core of the process is modeled &amp; key exceptions: </a:t>
            </a:r>
          </a:p>
          <a:p>
            <a:pPr marL="1369621" lvl="2" indent="-513608">
              <a:lnSpc>
                <a:spcPct val="90000"/>
              </a:lnSpc>
              <a:buFontTx/>
              <a:buAutoNum type="romanLcPeriod"/>
            </a:pPr>
            <a:r>
              <a:rPr lang="en-US" sz="1400" dirty="0" smtClean="0"/>
              <a:t>Stick to the “skinny” or “happy” process</a:t>
            </a:r>
          </a:p>
          <a:p>
            <a:pPr marL="1369621" lvl="2" indent="-513608">
              <a:lnSpc>
                <a:spcPct val="90000"/>
              </a:lnSpc>
              <a:buFontTx/>
              <a:buAutoNum type="romanLcPeriod"/>
            </a:pPr>
            <a:r>
              <a:rPr lang="en-US" sz="1400" dirty="0" smtClean="0"/>
              <a:t>Review important process exceptions</a:t>
            </a:r>
          </a:p>
          <a:p>
            <a:pPr marL="1369621" lvl="2" indent="-513608">
              <a:lnSpc>
                <a:spcPct val="90000"/>
              </a:lnSpc>
              <a:buFontTx/>
              <a:buAutoNum type="romanLcPeriod"/>
            </a:pPr>
            <a:r>
              <a:rPr lang="en-US" sz="1400" dirty="0" smtClean="0"/>
              <a:t>Determine the frequency of the process activities</a:t>
            </a:r>
          </a:p>
          <a:p>
            <a:pPr marL="1369621" lvl="2" indent="-513608">
              <a:lnSpc>
                <a:spcPct val="90000"/>
              </a:lnSpc>
              <a:buFontTx/>
              <a:buAutoNum type="romanLcPeriod"/>
            </a:pPr>
            <a:r>
              <a:rPr lang="en-US" sz="1400" dirty="0" smtClean="0"/>
              <a:t>Agree the appropriate process metrics</a:t>
            </a:r>
          </a:p>
          <a:p>
            <a:pPr marL="1369621" lvl="2" indent="-513608">
              <a:lnSpc>
                <a:spcPct val="90000"/>
              </a:lnSpc>
              <a:buFontTx/>
              <a:buAutoNum type="romanLcPeriod"/>
            </a:pPr>
            <a:r>
              <a:rPr lang="en-US" sz="1400" dirty="0" smtClean="0"/>
              <a:t>Complete the process skills matrix</a:t>
            </a:r>
          </a:p>
          <a:p>
            <a:pPr marL="1369621" lvl="2" indent="-513608">
              <a:lnSpc>
                <a:spcPct val="90000"/>
              </a:lnSpc>
              <a:buFontTx/>
              <a:buAutoNum type="romanLcPeriod"/>
            </a:pPr>
            <a:r>
              <a:rPr lang="en-US" sz="1400" dirty="0" smtClean="0"/>
              <a:t>Agree shared service opportunities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AU" smtClean="0"/>
              <a:t>Workshop outputs</a:t>
            </a:r>
          </a:p>
        </p:txBody>
      </p:sp>
      <p:sp>
        <p:nvSpPr>
          <p:cNvPr id="20483" name="Content Placeholder 2"/>
          <p:cNvSpPr>
            <a:spLocks noGrp="1"/>
          </p:cNvSpPr>
          <p:nvPr>
            <p:ph idx="1"/>
          </p:nvPr>
        </p:nvSpPr>
        <p:spPr>
          <a:xfrm>
            <a:off x="456974" y="1467304"/>
            <a:ext cx="8230054" cy="4033384"/>
          </a:xfrm>
        </p:spPr>
        <p:txBody>
          <a:bodyPr>
            <a:normAutofit lnSpcReduction="10000"/>
          </a:bodyPr>
          <a:lstStyle/>
          <a:p>
            <a:pPr marL="367349" indent="-367349">
              <a:buFontTx/>
              <a:buAutoNum type="arabicPeriod"/>
            </a:pPr>
            <a:r>
              <a:rPr lang="en-AU" sz="2300" dirty="0" smtClean="0"/>
              <a:t>Visio process map</a:t>
            </a:r>
          </a:p>
          <a:p>
            <a:pPr lvl="1"/>
            <a:r>
              <a:rPr lang="en-AU" sz="1700" dirty="0" smtClean="0"/>
              <a:t>All Level 3 process maps will fit on only </a:t>
            </a:r>
            <a:r>
              <a:rPr lang="en-AU" sz="1700" b="1" u="sng" dirty="0" smtClean="0"/>
              <a:t>one</a:t>
            </a:r>
            <a:r>
              <a:rPr lang="en-AU" sz="1700" dirty="0" smtClean="0"/>
              <a:t> (at the most two) A4 page(s), with a font size of not less than 10. The process maps needs to be at a sufficiently high level and simplicity that a senior manager will be able to understand and follow the process. Any further sub-processes or level of complexity or detail will be captured in a Level 4 process map</a:t>
            </a:r>
          </a:p>
          <a:p>
            <a:pPr lvl="1"/>
            <a:r>
              <a:rPr lang="en-AU" sz="1700" dirty="0" smtClean="0"/>
              <a:t>All Level 4 process maps will follow the guidelines outlined above for the level 3 maps. For example, must fit on only </a:t>
            </a:r>
            <a:r>
              <a:rPr lang="en-AU" sz="1700" b="1" u="sng" dirty="0" smtClean="0"/>
              <a:t>one</a:t>
            </a:r>
            <a:r>
              <a:rPr lang="en-AU" sz="1700" dirty="0" smtClean="0"/>
              <a:t> (at the most two) A4 pages, with a font size of not less than 10. If the information/sub-process is more complex then it must link to another process map for simplicity</a:t>
            </a:r>
            <a:endParaRPr lang="en-AU" sz="1900" dirty="0" smtClean="0"/>
          </a:p>
          <a:p>
            <a:pPr marL="367349" indent="-367349">
              <a:buFontTx/>
              <a:buAutoNum type="arabicPeriod"/>
            </a:pPr>
            <a:r>
              <a:rPr lang="en-AU" sz="2300" dirty="0" smtClean="0"/>
              <a:t>Hopefully started to complete, during workshop, the process supporting documentation</a:t>
            </a:r>
          </a:p>
          <a:p>
            <a:pPr marL="367349" indent="-367349">
              <a:buFontTx/>
              <a:buAutoNum type="arabicPeriod"/>
            </a:pPr>
            <a:r>
              <a:rPr lang="en-AU" sz="2300" dirty="0" smtClean="0"/>
              <a:t>Scribe notes – issues, parked items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AU" smtClean="0"/>
              <a:t>After the workshop</a:t>
            </a:r>
          </a:p>
        </p:txBody>
      </p:sp>
      <p:sp>
        <p:nvSpPr>
          <p:cNvPr id="21507" name="Content Placeholder 2"/>
          <p:cNvSpPr>
            <a:spLocks noGrp="1"/>
          </p:cNvSpPr>
          <p:nvPr>
            <p:ph idx="1"/>
          </p:nvPr>
        </p:nvSpPr>
        <p:spPr>
          <a:xfrm>
            <a:off x="79375" y="1231447"/>
            <a:ext cx="8120063" cy="3885974"/>
          </a:xfrm>
        </p:spPr>
        <p:txBody>
          <a:bodyPr>
            <a:normAutofit lnSpcReduction="10000"/>
          </a:bodyPr>
          <a:lstStyle/>
          <a:p>
            <a:pPr marL="899098" lvl="1" indent="-442179">
              <a:spcAft>
                <a:spcPts val="598"/>
              </a:spcAft>
              <a:buFont typeface="Wingdings" pitchFamily="2" charset="2"/>
              <a:buChar char="Ø"/>
            </a:pPr>
            <a:r>
              <a:rPr lang="en-US" sz="2000" dirty="0" smtClean="0"/>
              <a:t>Project team:</a:t>
            </a:r>
          </a:p>
          <a:p>
            <a:pPr marL="1299326" lvl="2" indent="-442179">
              <a:spcAft>
                <a:spcPts val="598"/>
              </a:spcAft>
              <a:buFont typeface="Wingdings" pitchFamily="2" charset="2"/>
              <a:buChar char="§"/>
            </a:pPr>
            <a:r>
              <a:rPr lang="en-US" sz="1700" dirty="0" smtClean="0"/>
              <a:t>Immediately after workshop, compare notes taken with the process map created during the workshop to ensure completeness &amp; consistency </a:t>
            </a:r>
          </a:p>
          <a:p>
            <a:pPr marL="1299326" lvl="2" indent="-442179">
              <a:spcAft>
                <a:spcPts val="598"/>
              </a:spcAft>
              <a:buFont typeface="Wingdings" pitchFamily="2" charset="2"/>
              <a:buChar char="§"/>
            </a:pPr>
            <a:r>
              <a:rPr lang="en-US" sz="1700" dirty="0" smtClean="0"/>
              <a:t>Tidy up process map</a:t>
            </a:r>
          </a:p>
          <a:p>
            <a:pPr marL="1299326" lvl="2" indent="-442179">
              <a:spcAft>
                <a:spcPts val="598"/>
              </a:spcAft>
              <a:buFont typeface="Wingdings" pitchFamily="2" charset="2"/>
              <a:buChar char="§"/>
            </a:pPr>
            <a:r>
              <a:rPr lang="en-US" sz="1700" dirty="0" smtClean="0"/>
              <a:t>Complete Process documentation</a:t>
            </a:r>
          </a:p>
          <a:p>
            <a:pPr marL="899098" lvl="1" indent="-442179">
              <a:spcAft>
                <a:spcPts val="598"/>
              </a:spcAft>
              <a:buFont typeface="Wingdings" pitchFamily="2" charset="2"/>
              <a:buChar char="Ø"/>
            </a:pPr>
            <a:r>
              <a:rPr lang="en-US" sz="2000" dirty="0" smtClean="0"/>
              <a:t>Further investigate issues, feasibility of the alternatives</a:t>
            </a:r>
          </a:p>
          <a:p>
            <a:pPr marL="899098" lvl="1" indent="-442179">
              <a:spcAft>
                <a:spcPts val="598"/>
              </a:spcAft>
              <a:buFont typeface="Wingdings" pitchFamily="2" charset="2"/>
              <a:buChar char="Ø"/>
            </a:pPr>
            <a:r>
              <a:rPr lang="en-US" sz="2000" dirty="0" smtClean="0"/>
              <a:t>Expand details to shortlist alternatives (if there are more than one alternative)</a:t>
            </a:r>
          </a:p>
          <a:p>
            <a:pPr marL="899098" lvl="1" indent="-442179">
              <a:spcAft>
                <a:spcPts val="598"/>
              </a:spcAft>
              <a:buFont typeface="Wingdings" pitchFamily="2" charset="2"/>
              <a:buChar char="Ø"/>
            </a:pPr>
            <a:r>
              <a:rPr lang="en-US" sz="2000" dirty="0" smtClean="0"/>
              <a:t>Reapply the evaluation criteria in more detail to ensure consistency</a:t>
            </a:r>
          </a:p>
          <a:p>
            <a:pPr marL="899098" lvl="1" indent="-442179">
              <a:spcAft>
                <a:spcPts val="598"/>
              </a:spcAft>
              <a:buFont typeface="Wingdings" pitchFamily="2" charset="2"/>
              <a:buChar char="Ø"/>
            </a:pPr>
            <a:r>
              <a:rPr lang="en-US" sz="2000" dirty="0" smtClean="0"/>
              <a:t>Send documentation to workshop participants to gain agreement and feedback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AU" smtClean="0"/>
              <a:t>Agenda</a:t>
            </a:r>
          </a:p>
        </p:txBody>
      </p:sp>
      <p:sp>
        <p:nvSpPr>
          <p:cNvPr id="4099" name="Content Placeholder 2"/>
          <p:cNvSpPr>
            <a:spLocks noGrp="1"/>
          </p:cNvSpPr>
          <p:nvPr>
            <p:ph idx="1"/>
          </p:nvPr>
        </p:nvSpPr>
        <p:spPr>
          <a:xfrm>
            <a:off x="456974" y="1453697"/>
            <a:ext cx="8230054" cy="4033384"/>
          </a:xfrm>
        </p:spPr>
        <p:txBody>
          <a:bodyPr/>
          <a:lstStyle/>
          <a:p>
            <a:pPr marL="456919" indent="-456919">
              <a:buFontTx/>
              <a:buAutoNum type="arabicPeriod"/>
            </a:pPr>
            <a:r>
              <a:rPr lang="en-AU" dirty="0" smtClean="0"/>
              <a:t>????</a:t>
            </a:r>
          </a:p>
          <a:p>
            <a:pPr marL="456919" indent="-456919">
              <a:buFontTx/>
              <a:buAutoNum type="arabicPeriod"/>
            </a:pPr>
            <a:r>
              <a:rPr lang="en-AU" dirty="0" smtClean="0"/>
              <a:t>Future Process Design Workshops</a:t>
            </a:r>
          </a:p>
          <a:p>
            <a:pPr marL="913837" lvl="1" indent="-513608">
              <a:buFontTx/>
              <a:buAutoNum type="romanLcPeriod"/>
            </a:pPr>
            <a:r>
              <a:rPr lang="en-AU" sz="1800" dirty="0" smtClean="0"/>
              <a:t>Why workshops?</a:t>
            </a:r>
          </a:p>
          <a:p>
            <a:pPr marL="913837" lvl="1" indent="-513608">
              <a:buFontTx/>
              <a:buAutoNum type="romanLcPeriod"/>
            </a:pPr>
            <a:r>
              <a:rPr lang="en-AU" sz="1800" dirty="0" smtClean="0"/>
              <a:t>Outline of approach</a:t>
            </a:r>
          </a:p>
          <a:p>
            <a:pPr marL="913837" lvl="1" indent="-513608">
              <a:buFontTx/>
              <a:buAutoNum type="romanLcPeriod"/>
            </a:pPr>
            <a:r>
              <a:rPr lang="en-AU" sz="1800" dirty="0" smtClean="0"/>
              <a:t>Workshop schedule</a:t>
            </a:r>
          </a:p>
          <a:p>
            <a:pPr marL="913837" lvl="1" indent="-513608">
              <a:buFontTx/>
              <a:buAutoNum type="romanLcPeriod"/>
            </a:pPr>
            <a:r>
              <a:rPr lang="en-AU" sz="1800" dirty="0" smtClean="0"/>
              <a:t>How workshops are typically run</a:t>
            </a:r>
          </a:p>
          <a:p>
            <a:pPr marL="913837" lvl="1" indent="-513608">
              <a:buFontTx/>
              <a:buAutoNum type="romanLcPeriod"/>
            </a:pPr>
            <a:r>
              <a:rPr lang="en-AU" sz="1800" dirty="0" smtClean="0"/>
              <a:t>Project team roles</a:t>
            </a:r>
          </a:p>
          <a:p>
            <a:pPr marL="913837" lvl="1" indent="-513608">
              <a:buFontTx/>
              <a:buAutoNum type="romanLcPeriod"/>
            </a:pPr>
            <a:r>
              <a:rPr lang="en-AU" sz="1800" dirty="0" smtClean="0"/>
              <a:t>What is expected from you?</a:t>
            </a:r>
          </a:p>
          <a:p>
            <a:pPr marL="456919" indent="-456919">
              <a:buFontTx/>
              <a:buAutoNum type="arabicPeriod"/>
            </a:pPr>
            <a:r>
              <a:rPr lang="en-AU" dirty="0" smtClean="0"/>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AU" i="1" dirty="0" smtClean="0"/>
              <a:t>Project Name</a:t>
            </a:r>
            <a:r>
              <a:rPr lang="en-AU" dirty="0" smtClean="0"/>
              <a:t> – Why?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nvGraphicFramePr>
        <p:xfrm>
          <a:off x="468313" y="501430"/>
          <a:ext cx="8208914" cy="6239938"/>
        </p:xfrm>
        <a:graphic>
          <a:graphicData uri="http://schemas.openxmlformats.org/drawingml/2006/table">
            <a:tbl>
              <a:tblPr/>
              <a:tblGrid>
                <a:gridCol w="1172702"/>
                <a:gridCol w="1172702"/>
                <a:gridCol w="1172702"/>
                <a:gridCol w="1172702"/>
                <a:gridCol w="1172702"/>
                <a:gridCol w="1172702"/>
                <a:gridCol w="1172702"/>
              </a:tblGrid>
              <a:tr h="393993">
                <a:tc gridSpan="7">
                  <a:txBody>
                    <a:bodyPr/>
                    <a:lstStyle/>
                    <a:p>
                      <a:pPr algn="ctr" fontAlgn="ctr"/>
                      <a:r>
                        <a:rPr lang="en-AU" sz="2400" b="1" i="0" u="none" strike="noStrike" dirty="0">
                          <a:solidFill>
                            <a:schemeClr val="bg1"/>
                          </a:solidFill>
                          <a:latin typeface="Arial"/>
                        </a:rPr>
                        <a:t>November</a:t>
                      </a:r>
                    </a:p>
                  </a:txBody>
                  <a:tcPr marL="4621" marR="4621" marT="4621" marB="0" anchor="ctr">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162325">
                <a:tc>
                  <a:txBody>
                    <a:bodyPr/>
                    <a:lstStyle/>
                    <a:p>
                      <a:pPr algn="ctr" fontAlgn="ctr"/>
                      <a:r>
                        <a:rPr lang="en-AU" sz="1000" b="1" i="0" u="none" strike="noStrike">
                          <a:solidFill>
                            <a:srgbClr val="000000"/>
                          </a:solidFill>
                          <a:latin typeface="Arial"/>
                        </a:rPr>
                        <a:t>Monday</a:t>
                      </a:r>
                    </a:p>
                  </a:txBody>
                  <a:tcPr marL="4621" marR="4621" marT="46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AU" sz="1000" b="1" i="0" u="none" strike="noStrike" dirty="0">
                          <a:solidFill>
                            <a:srgbClr val="000000"/>
                          </a:solidFill>
                          <a:latin typeface="Arial"/>
                        </a:rPr>
                        <a:t>Tuesday</a:t>
                      </a:r>
                    </a:p>
                  </a:txBody>
                  <a:tcPr marL="4621" marR="4621" marT="46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AU" sz="1000" b="1" i="0" u="none" strike="noStrike">
                          <a:solidFill>
                            <a:srgbClr val="000000"/>
                          </a:solidFill>
                          <a:latin typeface="Arial"/>
                        </a:rPr>
                        <a:t>Wednesday</a:t>
                      </a:r>
                    </a:p>
                  </a:txBody>
                  <a:tcPr marL="4621" marR="4621" marT="46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AU" sz="1000" b="1" i="0" u="none" strike="noStrike">
                          <a:solidFill>
                            <a:srgbClr val="000000"/>
                          </a:solidFill>
                          <a:latin typeface="Arial"/>
                        </a:rPr>
                        <a:t>Thursday</a:t>
                      </a:r>
                    </a:p>
                  </a:txBody>
                  <a:tcPr marL="4621" marR="4621" marT="46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AU" sz="1000" b="1" i="0" u="none" strike="noStrike">
                          <a:solidFill>
                            <a:srgbClr val="000000"/>
                          </a:solidFill>
                          <a:latin typeface="Arial"/>
                        </a:rPr>
                        <a:t>Friday</a:t>
                      </a:r>
                    </a:p>
                  </a:txBody>
                  <a:tcPr marL="4621" marR="4621" marT="46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AU" sz="1000" b="1" i="0" u="none" strike="noStrike">
                          <a:solidFill>
                            <a:srgbClr val="000000"/>
                          </a:solidFill>
                          <a:latin typeface="Arial"/>
                        </a:rPr>
                        <a:t>Saturday</a:t>
                      </a:r>
                    </a:p>
                  </a:txBody>
                  <a:tcPr marL="4621" marR="4621" marT="46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AU" sz="1000" b="1" i="0" u="none" strike="noStrike">
                          <a:solidFill>
                            <a:srgbClr val="000000"/>
                          </a:solidFill>
                          <a:latin typeface="Arial"/>
                        </a:rPr>
                        <a:t>Sunday</a:t>
                      </a:r>
                    </a:p>
                  </a:txBody>
                  <a:tcPr marL="4621" marR="4621" marT="4621" marB="0" anchor="ctr">
                    <a:lnL>
                      <a:noFill/>
                    </a:lnL>
                    <a:lnR>
                      <a:noFill/>
                    </a:lnR>
                    <a:lnT>
                      <a:noFill/>
                    </a:lnT>
                    <a:lnB w="6350" cap="flat" cmpd="sng" algn="ctr">
                      <a:solidFill>
                        <a:srgbClr val="000000"/>
                      </a:solidFill>
                      <a:prstDash val="solid"/>
                      <a:round/>
                      <a:headEnd type="none" w="med" len="med"/>
                      <a:tailEnd type="none" w="med" len="med"/>
                    </a:lnB>
                  </a:tcPr>
                </a:tc>
              </a:tr>
              <a:tr h="199107">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1</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2</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3</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4</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5</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ctr"/>
                      <a:r>
                        <a:rPr lang="en-AU" sz="1200" b="1" i="0" u="none" strike="noStrike">
                          <a:solidFill>
                            <a:srgbClr val="000000"/>
                          </a:solidFill>
                          <a:latin typeface="Arial"/>
                        </a:rPr>
                        <a:t>6</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r>
              <a:tr h="199107">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99107">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99107">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67906">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67906">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r>
              <a:tr h="199107">
                <a:tc>
                  <a:txBody>
                    <a:bodyPr/>
                    <a:lstStyle/>
                    <a:p>
                      <a:pPr algn="ctr" fontAlgn="ctr"/>
                      <a:r>
                        <a:rPr lang="en-AU" sz="1200" b="1" i="0" u="none" strike="noStrike">
                          <a:solidFill>
                            <a:srgbClr val="000000"/>
                          </a:solidFill>
                          <a:latin typeface="Arial"/>
                        </a:rPr>
                        <a:t>7</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8</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9</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10</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11</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12</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ctr"/>
                      <a:r>
                        <a:rPr lang="en-AU" sz="1200" b="1" i="0" u="none" strike="noStrike">
                          <a:solidFill>
                            <a:srgbClr val="000000"/>
                          </a:solidFill>
                          <a:latin typeface="Arial"/>
                        </a:rPr>
                        <a:t>13</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r>
              <a:tr h="199107">
                <a:tc rowSpan="5">
                  <a:txBody>
                    <a:bodyPr/>
                    <a:lstStyle/>
                    <a:p>
                      <a:pPr algn="ctr" fontAlgn="ctr"/>
                      <a:r>
                        <a:rPr lang="en-AU" sz="1200" b="1" i="0" u="none" strike="noStrike" dirty="0">
                          <a:solidFill>
                            <a:srgbClr val="000000"/>
                          </a:solidFill>
                          <a:latin typeface="Arial"/>
                        </a:rPr>
                        <a:t>Send W/shop Invitations</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4F"/>
                    </a:solidFill>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5">
                  <a:txBody>
                    <a:bodyPr/>
                    <a:lstStyle/>
                    <a:p>
                      <a:pPr algn="ctr" fontAlgn="ctr"/>
                      <a:r>
                        <a:rPr lang="en-AU" sz="1200" b="1" i="0" u="none" strike="noStrike">
                          <a:solidFill>
                            <a:srgbClr val="FFFFFF"/>
                          </a:solidFill>
                          <a:latin typeface="Arial"/>
                        </a:rPr>
                        <a:t>Launch</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99107">
                <a:tc vMerge="1">
                  <a:txBody>
                    <a:bodyPr/>
                    <a:lstStyle/>
                    <a:p>
                      <a:endParaRPr lang="en-AU"/>
                    </a:p>
                  </a:txBody>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AU"/>
                    </a:p>
                  </a:txBody>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99107">
                <a:tc vMerge="1">
                  <a:txBody>
                    <a:bodyPr/>
                    <a:lstStyle/>
                    <a:p>
                      <a:endParaRPr lang="en-AU"/>
                    </a:p>
                  </a:txBody>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AU"/>
                    </a:p>
                  </a:txBody>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67906">
                <a:tc vMerge="1">
                  <a:txBody>
                    <a:bodyPr/>
                    <a:lstStyle/>
                    <a:p>
                      <a:endParaRPr lang="en-AU"/>
                    </a:p>
                  </a:txBody>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AU"/>
                    </a:p>
                  </a:txBody>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67906">
                <a:tc vMerge="1">
                  <a:txBody>
                    <a:bodyPr/>
                    <a:lstStyle/>
                    <a:p>
                      <a:endParaRPr lang="en-AU"/>
                    </a:p>
                  </a:txBody>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AU"/>
                    </a:p>
                  </a:txBody>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r>
              <a:tr h="199107">
                <a:tc>
                  <a:txBody>
                    <a:bodyPr/>
                    <a:lstStyle/>
                    <a:p>
                      <a:pPr algn="ctr" fontAlgn="ctr"/>
                      <a:r>
                        <a:rPr lang="en-AU" sz="1200" b="1" i="0" u="none" strike="noStrike">
                          <a:solidFill>
                            <a:srgbClr val="000000"/>
                          </a:solidFill>
                          <a:latin typeface="Arial"/>
                        </a:rPr>
                        <a:t>14</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15</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16</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17</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18</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19</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ctr"/>
                      <a:r>
                        <a:rPr lang="en-AU" sz="1200" b="1" i="0" u="none" strike="noStrike">
                          <a:solidFill>
                            <a:srgbClr val="000000"/>
                          </a:solidFill>
                          <a:latin typeface="Arial"/>
                        </a:rPr>
                        <a:t>20</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r>
              <a:tr h="199107">
                <a:tc rowSpan="5">
                  <a:txBody>
                    <a:bodyPr/>
                    <a:lstStyle/>
                    <a:p>
                      <a:pPr algn="ctr" fontAlgn="ctr"/>
                      <a:r>
                        <a:rPr lang="en-AU" sz="1200" b="1" i="0" u="none" strike="noStrike" dirty="0" smtClean="0">
                          <a:solidFill>
                            <a:srgbClr val="FFFFFF"/>
                          </a:solidFill>
                          <a:latin typeface="Arial"/>
                        </a:rPr>
                        <a:t>Process A W/shop </a:t>
                      </a:r>
                      <a:r>
                        <a:rPr lang="en-AU" sz="1200" b="1" i="0" u="none" strike="noStrike" dirty="0">
                          <a:solidFill>
                            <a:srgbClr val="FFFFFF"/>
                          </a:solidFill>
                          <a:latin typeface="Arial"/>
                        </a:rPr>
                        <a:t>1</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0000"/>
                    </a:solidFill>
                  </a:tcPr>
                </a:tc>
                <a:tc rowSpan="5">
                  <a:txBody>
                    <a:bodyPr/>
                    <a:lstStyle/>
                    <a:p>
                      <a:pPr algn="ctr" fontAlgn="ctr"/>
                      <a:r>
                        <a:rPr lang="en-AU" sz="1200" b="1" i="0" u="none" strike="noStrike" dirty="0" smtClean="0">
                          <a:solidFill>
                            <a:srgbClr val="FFFFFF"/>
                          </a:solidFill>
                          <a:latin typeface="Arial"/>
                        </a:rPr>
                        <a:t>Process B </a:t>
                      </a:r>
                      <a:r>
                        <a:rPr lang="en-AU" sz="1200" b="1" i="0" u="none" strike="noStrike" dirty="0">
                          <a:solidFill>
                            <a:srgbClr val="FFFFFF"/>
                          </a:solidFill>
                          <a:latin typeface="Arial"/>
                        </a:rPr>
                        <a:t>W/shop 1</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5">
                  <a:txBody>
                    <a:bodyPr/>
                    <a:lstStyle/>
                    <a:p>
                      <a:pPr algn="ctr" fontAlgn="ctr"/>
                      <a:r>
                        <a:rPr lang="en-AU" sz="1200" b="1" i="0" u="none" strike="noStrike" dirty="0" smtClean="0">
                          <a:solidFill>
                            <a:srgbClr val="FFFFFF"/>
                          </a:solidFill>
                          <a:latin typeface="Arial"/>
                        </a:rPr>
                        <a:t>Process C W/shop 2</a:t>
                      </a:r>
                      <a:endParaRPr lang="en-AU" sz="1200" b="1" i="0" u="none" strike="noStrike" dirty="0">
                        <a:solidFill>
                          <a:srgbClr val="FFFFFF"/>
                        </a:solidFill>
                        <a:latin typeface="Arial"/>
                      </a:endParaRP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99107">
                <a:tc vMerge="1">
                  <a:txBody>
                    <a:bodyPr/>
                    <a:lstStyle/>
                    <a:p>
                      <a:endParaRPr lang="en-AU"/>
                    </a:p>
                  </a:txBody>
                  <a:tcPr/>
                </a:tc>
                <a:tc vMerge="1">
                  <a:txBody>
                    <a:bodyPr/>
                    <a:lstStyle/>
                    <a:p>
                      <a:endParaRPr lang="en-AU"/>
                    </a:p>
                  </a:txBody>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AU"/>
                    </a:p>
                  </a:txBody>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99107">
                <a:tc vMerge="1">
                  <a:txBody>
                    <a:bodyPr/>
                    <a:lstStyle/>
                    <a:p>
                      <a:endParaRPr lang="en-AU"/>
                    </a:p>
                  </a:txBody>
                  <a:tcPr/>
                </a:tc>
                <a:tc vMerge="1">
                  <a:txBody>
                    <a:bodyPr/>
                    <a:lstStyle/>
                    <a:p>
                      <a:endParaRPr lang="en-AU"/>
                    </a:p>
                  </a:txBody>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AU"/>
                    </a:p>
                  </a:txBody>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67906">
                <a:tc vMerge="1">
                  <a:txBody>
                    <a:bodyPr/>
                    <a:lstStyle/>
                    <a:p>
                      <a:endParaRPr lang="en-AU"/>
                    </a:p>
                  </a:txBody>
                  <a:tcPr/>
                </a:tc>
                <a:tc vMerge="1">
                  <a:txBody>
                    <a:bodyPr/>
                    <a:lstStyle/>
                    <a:p>
                      <a:endParaRPr lang="en-AU"/>
                    </a:p>
                  </a:txBody>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AU"/>
                    </a:p>
                  </a:txBody>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67906">
                <a:tc vMerge="1">
                  <a:txBody>
                    <a:bodyPr/>
                    <a:lstStyle/>
                    <a:p>
                      <a:endParaRPr lang="en-AU"/>
                    </a:p>
                  </a:txBody>
                  <a:tcPr/>
                </a:tc>
                <a:tc vMerge="1">
                  <a:txBody>
                    <a:bodyPr/>
                    <a:lstStyle/>
                    <a:p>
                      <a:endParaRPr lang="en-AU"/>
                    </a:p>
                  </a:txBody>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AU"/>
                    </a:p>
                  </a:txBody>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r>
              <a:tr h="199107">
                <a:tc>
                  <a:txBody>
                    <a:bodyPr/>
                    <a:lstStyle/>
                    <a:p>
                      <a:pPr algn="ctr" fontAlgn="ctr"/>
                      <a:r>
                        <a:rPr lang="en-AU" sz="1200" b="1" i="0" u="none" strike="noStrike">
                          <a:solidFill>
                            <a:srgbClr val="000000"/>
                          </a:solidFill>
                          <a:latin typeface="Arial"/>
                        </a:rPr>
                        <a:t>21</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22</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23</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24</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25</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26</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ctr"/>
                      <a:r>
                        <a:rPr lang="en-AU" sz="1200" b="1" i="0" u="none" strike="noStrike">
                          <a:solidFill>
                            <a:srgbClr val="000000"/>
                          </a:solidFill>
                          <a:latin typeface="Arial"/>
                        </a:rPr>
                        <a:t>27</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r>
              <a:tr h="199107">
                <a:tc rowSpan="5">
                  <a:txBody>
                    <a:bodyPr/>
                    <a:lstStyle/>
                    <a:p>
                      <a:pPr algn="ctr" fontAlgn="ctr"/>
                      <a:r>
                        <a:rPr lang="en-AU" sz="1200" b="1" i="0" u="none" strike="noStrike" dirty="0" smtClean="0">
                          <a:solidFill>
                            <a:srgbClr val="FFFFFF"/>
                          </a:solidFill>
                          <a:latin typeface="Arial"/>
                        </a:rPr>
                        <a:t>Process D</a:t>
                      </a:r>
                    </a:p>
                    <a:p>
                      <a:pPr algn="ctr" fontAlgn="ctr"/>
                      <a:r>
                        <a:rPr lang="en-AU" sz="1200" b="1" i="0" u="none" strike="noStrike" dirty="0" smtClean="0">
                          <a:solidFill>
                            <a:srgbClr val="FFFFFF"/>
                          </a:solidFill>
                          <a:latin typeface="Arial"/>
                        </a:rPr>
                        <a:t>W/shop </a:t>
                      </a:r>
                      <a:r>
                        <a:rPr lang="en-AU" sz="1200" b="1" i="0" u="none" strike="noStrike" dirty="0">
                          <a:solidFill>
                            <a:srgbClr val="FFFFFF"/>
                          </a:solidFill>
                          <a:latin typeface="Arial"/>
                        </a:rPr>
                        <a:t>A</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0000"/>
                    </a:solidFill>
                  </a:tcPr>
                </a:tc>
                <a:tc rowSpan="5">
                  <a:txBody>
                    <a:bodyPr/>
                    <a:lstStyle/>
                    <a:p>
                      <a:pPr algn="ctr" fontAlgn="ctr"/>
                      <a:r>
                        <a:rPr lang="en-AU" sz="1200" b="1" i="0" u="none" strike="noStrike" dirty="0" smtClean="0">
                          <a:solidFill>
                            <a:srgbClr val="FFFFFF"/>
                          </a:solidFill>
                          <a:latin typeface="Arial"/>
                        </a:rPr>
                        <a:t>Process D</a:t>
                      </a:r>
                    </a:p>
                    <a:p>
                      <a:pPr algn="ctr" fontAlgn="ctr"/>
                      <a:r>
                        <a:rPr lang="en-AU" sz="1200" b="1" i="0" u="none" strike="noStrike" dirty="0" smtClean="0">
                          <a:solidFill>
                            <a:srgbClr val="FFFFFF"/>
                          </a:solidFill>
                          <a:latin typeface="Arial"/>
                        </a:rPr>
                        <a:t> </a:t>
                      </a:r>
                      <a:r>
                        <a:rPr lang="en-AU" sz="1200" b="1" i="0" u="none" strike="noStrike" dirty="0">
                          <a:solidFill>
                            <a:srgbClr val="FFFFFF"/>
                          </a:solidFill>
                          <a:latin typeface="Arial"/>
                        </a:rPr>
                        <a:t>W/shop B</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0000"/>
                    </a:solidFill>
                  </a:tcPr>
                </a:tc>
                <a:tc rowSpan="5">
                  <a:txBody>
                    <a:bodyPr/>
                    <a:lstStyle/>
                    <a:p>
                      <a:pPr algn="ctr" fontAlgn="ctr"/>
                      <a:r>
                        <a:rPr lang="en-AU" sz="1200" b="1" i="0" u="none" strike="noStrike" dirty="0" smtClean="0">
                          <a:solidFill>
                            <a:srgbClr val="FFFFFF"/>
                          </a:solidFill>
                          <a:latin typeface="Arial"/>
                        </a:rPr>
                        <a:t>Process W/shop 3</a:t>
                      </a:r>
                      <a:endParaRPr lang="en-AU" sz="1200" b="1" i="0" u="none" strike="noStrike" dirty="0">
                        <a:solidFill>
                          <a:srgbClr val="FFFFFF"/>
                        </a:solidFill>
                        <a:latin typeface="Arial"/>
                      </a:endParaRP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70C0"/>
                    </a:solidFill>
                  </a:tcPr>
                </a:tc>
                <a:tc rowSpan="5">
                  <a:txBody>
                    <a:bodyPr/>
                    <a:lstStyle/>
                    <a:p>
                      <a:pPr algn="ctr" fontAlgn="ctr"/>
                      <a:r>
                        <a:rPr lang="en-AU" sz="1200" b="1" i="0" u="none" strike="noStrike" dirty="0" smtClean="0">
                          <a:solidFill>
                            <a:srgbClr val="FFFFFF"/>
                          </a:solidFill>
                          <a:latin typeface="Arial"/>
                        </a:rPr>
                        <a:t>Process W/shop 4</a:t>
                      </a:r>
                      <a:endParaRPr lang="en-AU" sz="1200" b="1" i="0" u="none" strike="noStrike" dirty="0">
                        <a:solidFill>
                          <a:srgbClr val="FFFFFF"/>
                        </a:solidFill>
                        <a:latin typeface="Arial"/>
                      </a:endParaRP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99107">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99107">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67906">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67906">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algn="ctr" fontAlgn="ctr"/>
                      <a:r>
                        <a:rPr lang="en-AU" sz="1100" b="1" i="0" u="none" strike="noStrike">
                          <a:solidFill>
                            <a:srgbClr val="FF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r>
              <a:tr h="199107">
                <a:tc>
                  <a:txBody>
                    <a:bodyPr/>
                    <a:lstStyle/>
                    <a:p>
                      <a:pPr algn="ctr" fontAlgn="ctr"/>
                      <a:r>
                        <a:rPr lang="en-AU" sz="1200" b="1" i="0" u="none" strike="noStrike">
                          <a:solidFill>
                            <a:srgbClr val="000000"/>
                          </a:solidFill>
                          <a:latin typeface="Arial"/>
                        </a:rPr>
                        <a:t>28</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29</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30</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r>
              <a:tr h="167906">
                <a:tc rowSpan="3">
                  <a:txBody>
                    <a:bodyPr/>
                    <a:lstStyle/>
                    <a:p>
                      <a:pPr algn="ctr" fontAlgn="ctr"/>
                      <a:r>
                        <a:rPr lang="en-AU" sz="1200" b="1" i="0" u="none" strike="noStrike" dirty="0" smtClean="0">
                          <a:solidFill>
                            <a:srgbClr val="FFFFFF"/>
                          </a:solidFill>
                          <a:latin typeface="Arial"/>
                        </a:rPr>
                        <a:t>Process A </a:t>
                      </a:r>
                      <a:r>
                        <a:rPr lang="en-AU" sz="1200" b="1" i="0" u="none" strike="noStrike" dirty="0">
                          <a:solidFill>
                            <a:srgbClr val="FFFFFF"/>
                          </a:solidFill>
                          <a:latin typeface="Arial"/>
                        </a:rPr>
                        <a:t>Conf W/shop</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rowSpan="5">
                  <a:txBody>
                    <a:bodyPr/>
                    <a:lstStyle/>
                    <a:p>
                      <a:pPr algn="ctr" fontAlgn="ctr"/>
                      <a:r>
                        <a:rPr lang="en-AU" sz="1200" b="1" i="0" u="none" strike="noStrike" dirty="0" smtClean="0">
                          <a:solidFill>
                            <a:srgbClr val="FFFFFF"/>
                          </a:solidFill>
                          <a:latin typeface="Arial"/>
                        </a:rPr>
                        <a:t>Process B </a:t>
                      </a:r>
                      <a:r>
                        <a:rPr lang="en-AU" sz="1200" b="1" i="0" u="none" strike="noStrike" dirty="0">
                          <a:solidFill>
                            <a:srgbClr val="FFFFFF"/>
                          </a:solidFill>
                          <a:latin typeface="Arial"/>
                        </a:rPr>
                        <a:t>Conf W/shop</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0000"/>
                    </a:solidFill>
                  </a:tcPr>
                </a:tc>
                <a:tc rowSpan="5">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5">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5">
                  <a:txBody>
                    <a:bodyPr/>
                    <a:lstStyle/>
                    <a:p>
                      <a:pPr algn="ctr" fontAlgn="ctr"/>
                      <a:r>
                        <a:rPr lang="en-AU" sz="1200" b="1"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67906">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67906">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167906">
                <a:tc rowSpan="2">
                  <a:txBody>
                    <a:bodyPr/>
                    <a:lstStyle/>
                    <a:p>
                      <a:pPr algn="ctr" fontAlgn="ctr"/>
                      <a:r>
                        <a:rPr lang="en-AU" sz="1200" b="1" i="0" u="none" strike="noStrike">
                          <a:solidFill>
                            <a:srgbClr val="FFFFFF"/>
                          </a:solidFill>
                          <a:latin typeface="Arial"/>
                        </a:rPr>
                        <a:t>W/shop 5 Reward</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70C0"/>
                    </a:solidFill>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231669">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algn="ctr" fontAlgn="ctr"/>
                      <a:r>
                        <a:rPr lang="en-AU" sz="1100" b="0" i="0" u="none" strike="noStrike">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AU" sz="1100" b="0" i="0" u="none" strike="noStrike" dirty="0">
                          <a:solidFill>
                            <a:srgbClr val="000000"/>
                          </a:solidFill>
                          <a:latin typeface="Arial"/>
                        </a:rPr>
                        <a:t> </a:t>
                      </a:r>
                    </a:p>
                  </a:txBody>
                  <a:tcPr marL="4621" marR="4621" marT="46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3" name="TextBox 2"/>
          <p:cNvSpPr txBox="1"/>
          <p:nvPr/>
        </p:nvSpPr>
        <p:spPr>
          <a:xfrm>
            <a:off x="251520" y="-27384"/>
            <a:ext cx="8208912" cy="646331"/>
          </a:xfrm>
          <a:prstGeom prst="rect">
            <a:avLst/>
          </a:prstGeom>
          <a:noFill/>
        </p:spPr>
        <p:txBody>
          <a:bodyPr wrap="square" rtlCol="0">
            <a:spAutoFit/>
          </a:bodyPr>
          <a:lstStyle/>
          <a:p>
            <a:r>
              <a:rPr lang="en-AU" b="1" i="1" dirty="0" smtClean="0">
                <a:solidFill>
                  <a:srgbClr val="FF0000"/>
                </a:solidFill>
              </a:rPr>
              <a:t>Sample of workshop agenda – can mark in “green” as each workshop completed to show attendees that progress is being made</a:t>
            </a:r>
            <a:endParaRPr lang="en-AU" b="1" i="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Why Workshops?</a:t>
            </a:r>
          </a:p>
        </p:txBody>
      </p:sp>
      <p:sp>
        <p:nvSpPr>
          <p:cNvPr id="8195" name="Content Placeholder 2"/>
          <p:cNvSpPr>
            <a:spLocks noGrp="1"/>
          </p:cNvSpPr>
          <p:nvPr>
            <p:ph idx="1"/>
          </p:nvPr>
        </p:nvSpPr>
        <p:spPr>
          <a:xfrm>
            <a:off x="456974" y="1535339"/>
            <a:ext cx="8230054" cy="4033384"/>
          </a:xfrm>
        </p:spPr>
        <p:txBody>
          <a:bodyPr/>
          <a:lstStyle/>
          <a:p>
            <a:pPr marL="0" indent="0">
              <a:spcBef>
                <a:spcPts val="429"/>
              </a:spcBef>
              <a:spcAft>
                <a:spcPts val="429"/>
              </a:spcAft>
              <a:buNone/>
            </a:pPr>
            <a:r>
              <a:rPr lang="en-AU" sz="2000" dirty="0" smtClean="0">
                <a:latin typeface="Calibri" pitchFamily="34" charset="0"/>
                <a:cs typeface="Times New Roman" pitchFamily="18" charset="0"/>
              </a:rPr>
              <a:t>The workshop approach will create an environment that will achieve a number of purposes:</a:t>
            </a:r>
            <a:endParaRPr lang="en-AU" sz="2300" dirty="0" smtClean="0">
              <a:latin typeface="Times New Roman" pitchFamily="18" charset="0"/>
              <a:cs typeface="Times New Roman" pitchFamily="18" charset="0"/>
            </a:endParaRPr>
          </a:p>
          <a:p>
            <a:pPr marL="358775" indent="-358775">
              <a:spcBef>
                <a:spcPts val="429"/>
              </a:spcBef>
              <a:spcAft>
                <a:spcPts val="429"/>
              </a:spcAft>
              <a:buFontTx/>
              <a:buAutoNum type="arabicPeriod"/>
            </a:pPr>
            <a:r>
              <a:rPr lang="en-AU" sz="2000" dirty="0" smtClean="0">
                <a:latin typeface="Calibri" pitchFamily="34" charset="0"/>
                <a:cs typeface="Times New Roman" pitchFamily="18" charset="0"/>
              </a:rPr>
              <a:t>Engage with all appropriate stakeholders to engage their deep knowledge of the processes and the business. This will mean ensuring that stakeholders are heavily involved in discussions/workshops/meetings to work out the processes, resources, capabilities, skills and technologies required to deliver service to the organisation</a:t>
            </a:r>
            <a:endParaRPr lang="en-AU" sz="2300" dirty="0" smtClean="0">
              <a:latin typeface="Times New Roman" pitchFamily="18" charset="0"/>
              <a:cs typeface="Times New Roman" pitchFamily="18" charset="0"/>
            </a:endParaRPr>
          </a:p>
          <a:p>
            <a:pPr marL="358775" indent="-358775">
              <a:spcBef>
                <a:spcPts val="429"/>
              </a:spcBef>
              <a:spcAft>
                <a:spcPts val="429"/>
              </a:spcAft>
              <a:buFontTx/>
              <a:buAutoNum type="arabicPeriod"/>
            </a:pPr>
            <a:r>
              <a:rPr lang="en-AU" sz="2000" dirty="0" smtClean="0">
                <a:latin typeface="Calibri" pitchFamily="34" charset="0"/>
                <a:cs typeface="Times New Roman" pitchFamily="18" charset="0"/>
              </a:rPr>
              <a:t>Tap the enormous creativity of the participants in the design of the new processes</a:t>
            </a:r>
            <a:endParaRPr lang="en-AU" sz="2300" dirty="0" smtClean="0">
              <a:latin typeface="Times New Roman" pitchFamily="18" charset="0"/>
              <a:cs typeface="Times New Roman" pitchFamily="18" charset="0"/>
            </a:endParaRPr>
          </a:p>
          <a:p>
            <a:pPr marL="358775" indent="-358775">
              <a:spcBef>
                <a:spcPts val="429"/>
              </a:spcBef>
              <a:spcAft>
                <a:spcPts val="429"/>
              </a:spcAft>
              <a:buFontTx/>
              <a:buAutoNum type="arabicPeriod"/>
            </a:pPr>
            <a:r>
              <a:rPr lang="en-AU" sz="2000" dirty="0" smtClean="0">
                <a:latin typeface="Calibri" pitchFamily="34" charset="0"/>
                <a:cs typeface="Times New Roman" pitchFamily="18" charset="0"/>
              </a:rPr>
              <a:t>Ensure understanding and agreement of the new processes.</a:t>
            </a:r>
            <a:endParaRPr lang="en-AU" sz="2300" dirty="0" smtClean="0">
              <a:latin typeface="Times New Roman" pitchFamily="18" charset="0"/>
              <a:cs typeface="Times New Roman" pitchFamily="18" charset="0"/>
            </a:endParaRPr>
          </a:p>
          <a:p>
            <a:pPr marL="0" indent="0"/>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AU" smtClean="0"/>
              <a:t>Workshops – Purpose &amp; Type</a:t>
            </a:r>
          </a:p>
        </p:txBody>
      </p:sp>
      <p:sp>
        <p:nvSpPr>
          <p:cNvPr id="9219" name="Content Placeholder 2"/>
          <p:cNvSpPr>
            <a:spLocks noGrp="1"/>
          </p:cNvSpPr>
          <p:nvPr>
            <p:ph idx="1"/>
          </p:nvPr>
        </p:nvSpPr>
        <p:spPr>
          <a:xfrm>
            <a:off x="456974" y="1562554"/>
            <a:ext cx="8230054" cy="4033384"/>
          </a:xfrm>
        </p:spPr>
        <p:txBody>
          <a:bodyPr/>
          <a:lstStyle/>
          <a:p>
            <a:pPr marL="653064" indent="-653064">
              <a:buFontTx/>
              <a:buAutoNum type="arabicPeriod"/>
            </a:pPr>
            <a:r>
              <a:rPr lang="en-AU" sz="2600" dirty="0" smtClean="0"/>
              <a:t>Purpose:</a:t>
            </a:r>
          </a:p>
          <a:p>
            <a:pPr marL="1041956" lvl="1" indent="-367349">
              <a:buFontTx/>
              <a:buAutoNum type="romanLcPeriod"/>
            </a:pPr>
            <a:r>
              <a:rPr lang="en-AU" sz="1600" dirty="0" smtClean="0"/>
              <a:t>The development of the </a:t>
            </a:r>
            <a:r>
              <a:rPr lang="en-AU" sz="1600" dirty="0" smtClean="0"/>
              <a:t>??? </a:t>
            </a:r>
            <a:r>
              <a:rPr lang="en-AU" sz="1600" dirty="0" smtClean="0"/>
              <a:t>Target Operating Model (TOM)</a:t>
            </a:r>
            <a:endParaRPr lang="en-AU" sz="1900" dirty="0" smtClean="0"/>
          </a:p>
          <a:p>
            <a:pPr marL="1041956" lvl="1" indent="-367349">
              <a:buFontTx/>
              <a:buAutoNum type="romanLcPeriod"/>
            </a:pPr>
            <a:r>
              <a:rPr lang="en-AU" sz="1600" dirty="0" smtClean="0"/>
              <a:t>Identify </a:t>
            </a:r>
            <a:r>
              <a:rPr lang="en-AU" sz="1600" dirty="0" smtClean="0"/>
              <a:t>??? </a:t>
            </a:r>
            <a:r>
              <a:rPr lang="en-AU" sz="1600" dirty="0" smtClean="0"/>
              <a:t>opportunities, at both an individual process </a:t>
            </a:r>
            <a:r>
              <a:rPr lang="en-AU" sz="1600" dirty="0" smtClean="0"/>
              <a:t>level</a:t>
            </a:r>
            <a:endParaRPr lang="en-AU" sz="1900" dirty="0" smtClean="0"/>
          </a:p>
          <a:p>
            <a:pPr marL="653064" indent="-653064">
              <a:buFontTx/>
              <a:buAutoNum type="arabicPeriod"/>
            </a:pPr>
            <a:r>
              <a:rPr lang="en-AU" sz="2600" dirty="0" smtClean="0"/>
              <a:t>Pilot project workshops </a:t>
            </a:r>
            <a:r>
              <a:rPr lang="en-AU" sz="2000" dirty="0" smtClean="0"/>
              <a:t>– purpose:</a:t>
            </a:r>
            <a:endParaRPr lang="en-AU" sz="2600" dirty="0" smtClean="0"/>
          </a:p>
          <a:p>
            <a:pPr marL="1041956" lvl="1" indent="-367349">
              <a:buFontTx/>
              <a:buAutoNum type="romanLcPeriod"/>
            </a:pPr>
            <a:r>
              <a:rPr lang="en-AU" sz="1600" dirty="0" smtClean="0"/>
              <a:t>To enable implementation</a:t>
            </a:r>
          </a:p>
          <a:p>
            <a:pPr marL="653064" indent="-653064">
              <a:buFontTx/>
              <a:buAutoNum type="arabicPeriod"/>
            </a:pPr>
            <a:r>
              <a:rPr lang="en-AU" sz="2600" dirty="0" smtClean="0"/>
              <a:t>Non-Pilot processes </a:t>
            </a:r>
            <a:r>
              <a:rPr lang="en-AU" sz="2000" dirty="0" smtClean="0"/>
              <a:t>– purpose:</a:t>
            </a:r>
            <a:endParaRPr lang="en-AU" sz="2600" dirty="0" smtClean="0"/>
          </a:p>
          <a:p>
            <a:pPr marL="1041956" lvl="1" indent="-367349">
              <a:buFontTx/>
              <a:buAutoNum type="romanLcPeriod"/>
            </a:pPr>
            <a:r>
              <a:rPr lang="en-AU" sz="1600" dirty="0" smtClean="0"/>
              <a:t>To fulfil the Purpose above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AU" smtClean="0"/>
              <a:t>Future Process Design</a:t>
            </a:r>
          </a:p>
        </p:txBody>
      </p:sp>
      <p:sp>
        <p:nvSpPr>
          <p:cNvPr id="10243" name="Content Placeholder 2"/>
          <p:cNvSpPr>
            <a:spLocks noGrp="1"/>
          </p:cNvSpPr>
          <p:nvPr>
            <p:ph idx="1"/>
          </p:nvPr>
        </p:nvSpPr>
        <p:spPr>
          <a:xfrm>
            <a:off x="443367" y="1494518"/>
            <a:ext cx="8230054" cy="4033384"/>
          </a:xfrm>
        </p:spPr>
        <p:txBody>
          <a:bodyPr/>
          <a:lstStyle/>
          <a:p>
            <a:pPr marL="653064" indent="-653064">
              <a:spcBef>
                <a:spcPts val="429"/>
              </a:spcBef>
              <a:spcAft>
                <a:spcPts val="429"/>
              </a:spcAft>
              <a:buNone/>
            </a:pPr>
            <a:r>
              <a:rPr lang="en-AU" sz="2600" dirty="0" smtClean="0"/>
              <a:t>All workshops will create 2 future process designs:</a:t>
            </a:r>
          </a:p>
          <a:p>
            <a:pPr marL="653064" indent="-653064">
              <a:spcBef>
                <a:spcPts val="429"/>
              </a:spcBef>
              <a:spcAft>
                <a:spcPts val="429"/>
              </a:spcAft>
              <a:buFontTx/>
              <a:buAutoNum type="arabicPeriod"/>
            </a:pPr>
            <a:r>
              <a:rPr lang="en-AU" sz="2600" dirty="0" smtClean="0"/>
              <a:t>Once to ??????; and</a:t>
            </a:r>
          </a:p>
          <a:p>
            <a:pPr marL="653064" indent="-653064">
              <a:spcBef>
                <a:spcPts val="429"/>
              </a:spcBef>
              <a:spcAft>
                <a:spcPts val="429"/>
              </a:spcAft>
              <a:buFontTx/>
              <a:buAutoNum type="arabicPeriod"/>
            </a:pPr>
            <a:r>
              <a:rPr lang="en-AU" sz="2600" dirty="0" smtClean="0"/>
              <a:t>Using the above process as a starting point, modify it to accommodate the </a:t>
            </a:r>
            <a:r>
              <a:rPr lang="en-AU" sz="2600" b="1" dirty="0" smtClean="0"/>
              <a:t>interim situation</a:t>
            </a:r>
            <a:endParaRPr lang="en-AU" sz="2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AU" smtClean="0"/>
              <a:t>Outline of workshop approach</a:t>
            </a:r>
            <a:br>
              <a:rPr lang="en-AU" smtClean="0"/>
            </a:br>
            <a:r>
              <a:rPr lang="en-AU" smtClean="0"/>
              <a:t>Pilot Projects</a:t>
            </a:r>
          </a:p>
        </p:txBody>
      </p:sp>
      <p:sp>
        <p:nvSpPr>
          <p:cNvPr id="12291" name="Rounded Rectangle 3"/>
          <p:cNvSpPr>
            <a:spLocks noChangeArrowheads="1"/>
          </p:cNvSpPr>
          <p:nvPr/>
        </p:nvSpPr>
        <p:spPr bwMode="auto">
          <a:xfrm>
            <a:off x="324304" y="1914072"/>
            <a:ext cx="1510393" cy="936625"/>
          </a:xfrm>
          <a:prstGeom prst="roundRect">
            <a:avLst>
              <a:gd name="adj" fmla="val 16667"/>
            </a:avLst>
          </a:prstGeom>
          <a:solidFill>
            <a:schemeClr val="accent1"/>
          </a:solidFill>
          <a:ln w="9525" algn="ctr">
            <a:solidFill>
              <a:schemeClr val="tx1"/>
            </a:solidFill>
            <a:round/>
            <a:headEnd/>
            <a:tailEnd/>
          </a:ln>
        </p:spPr>
        <p:txBody>
          <a:bodyPr lIns="91429" tIns="45715" rIns="91429" bIns="45715" anchor="ctr"/>
          <a:lstStyle/>
          <a:p>
            <a:pPr eaLnBrk="0" hangingPunct="0"/>
            <a:r>
              <a:rPr lang="en-AU" sz="1600" b="1" dirty="0"/>
              <a:t>Initial workshop</a:t>
            </a:r>
          </a:p>
        </p:txBody>
      </p:sp>
      <p:sp>
        <p:nvSpPr>
          <p:cNvPr id="12292" name="Rounded Rectangle 4"/>
          <p:cNvSpPr>
            <a:spLocks noChangeArrowheads="1"/>
          </p:cNvSpPr>
          <p:nvPr/>
        </p:nvSpPr>
        <p:spPr bwMode="auto">
          <a:xfrm>
            <a:off x="2070554" y="1914072"/>
            <a:ext cx="1510393" cy="936625"/>
          </a:xfrm>
          <a:prstGeom prst="roundRect">
            <a:avLst>
              <a:gd name="adj" fmla="val 16667"/>
            </a:avLst>
          </a:prstGeom>
          <a:solidFill>
            <a:srgbClr val="FFC000"/>
          </a:solidFill>
          <a:ln w="9525" algn="ctr">
            <a:solidFill>
              <a:schemeClr val="tx1"/>
            </a:solidFill>
            <a:round/>
            <a:headEnd/>
            <a:tailEnd/>
          </a:ln>
        </p:spPr>
        <p:txBody>
          <a:bodyPr lIns="91429" tIns="45715" rIns="91429" bIns="45715" anchor="ctr"/>
          <a:lstStyle/>
          <a:p>
            <a:pPr eaLnBrk="0" hangingPunct="0"/>
            <a:r>
              <a:rPr lang="en-AU" sz="1600" b="1" dirty="0"/>
              <a:t>Project team follow-up</a:t>
            </a:r>
          </a:p>
        </p:txBody>
      </p:sp>
      <p:sp>
        <p:nvSpPr>
          <p:cNvPr id="12293" name="Rounded Rectangle 5"/>
          <p:cNvSpPr>
            <a:spLocks noChangeArrowheads="1"/>
          </p:cNvSpPr>
          <p:nvPr/>
        </p:nvSpPr>
        <p:spPr bwMode="auto">
          <a:xfrm>
            <a:off x="3850822" y="1914072"/>
            <a:ext cx="1476375" cy="936625"/>
          </a:xfrm>
          <a:prstGeom prst="roundRect">
            <a:avLst>
              <a:gd name="adj" fmla="val 16667"/>
            </a:avLst>
          </a:prstGeom>
          <a:solidFill>
            <a:schemeClr val="accent1"/>
          </a:solidFill>
          <a:ln w="9525" algn="ctr">
            <a:solidFill>
              <a:schemeClr val="tx1"/>
            </a:solidFill>
            <a:round/>
            <a:headEnd/>
            <a:tailEnd/>
          </a:ln>
        </p:spPr>
        <p:txBody>
          <a:bodyPr lIns="91429" tIns="45715" rIns="91429" bIns="45715" anchor="ctr"/>
          <a:lstStyle/>
          <a:p>
            <a:pPr eaLnBrk="0" hangingPunct="0"/>
            <a:r>
              <a:rPr lang="en-AU" sz="1500" b="1" dirty="0"/>
              <a:t>Confirmation workshop</a:t>
            </a:r>
          </a:p>
        </p:txBody>
      </p:sp>
      <p:sp>
        <p:nvSpPr>
          <p:cNvPr id="12294" name="Rounded Rectangle 6"/>
          <p:cNvSpPr>
            <a:spLocks noChangeArrowheads="1"/>
          </p:cNvSpPr>
          <p:nvPr/>
        </p:nvSpPr>
        <p:spPr bwMode="auto">
          <a:xfrm>
            <a:off x="7309304" y="1914072"/>
            <a:ext cx="1510393" cy="936625"/>
          </a:xfrm>
          <a:prstGeom prst="roundRect">
            <a:avLst>
              <a:gd name="adj" fmla="val 16667"/>
            </a:avLst>
          </a:prstGeom>
          <a:solidFill>
            <a:schemeClr val="accent1"/>
          </a:solidFill>
          <a:ln w="9525" algn="ctr">
            <a:solidFill>
              <a:schemeClr val="tx1"/>
            </a:solidFill>
            <a:round/>
            <a:headEnd/>
            <a:tailEnd/>
          </a:ln>
        </p:spPr>
        <p:txBody>
          <a:bodyPr lIns="91429" tIns="45715" rIns="91429" bIns="45715" anchor="ctr"/>
          <a:lstStyle/>
          <a:p>
            <a:pPr eaLnBrk="0" hangingPunct="0"/>
            <a:r>
              <a:rPr lang="en-AU" sz="1600" b="1" dirty="0"/>
              <a:t>Conference room presentation</a:t>
            </a:r>
          </a:p>
        </p:txBody>
      </p:sp>
      <p:sp>
        <p:nvSpPr>
          <p:cNvPr id="12295" name="Rounded Rectangle 7"/>
          <p:cNvSpPr>
            <a:spLocks noChangeArrowheads="1"/>
          </p:cNvSpPr>
          <p:nvPr/>
        </p:nvSpPr>
        <p:spPr bwMode="auto">
          <a:xfrm>
            <a:off x="5563054" y="1914072"/>
            <a:ext cx="1510393" cy="936625"/>
          </a:xfrm>
          <a:prstGeom prst="roundRect">
            <a:avLst>
              <a:gd name="adj" fmla="val 16667"/>
            </a:avLst>
          </a:prstGeom>
          <a:solidFill>
            <a:srgbClr val="FFC000"/>
          </a:solidFill>
          <a:ln w="9525" algn="ctr">
            <a:solidFill>
              <a:schemeClr val="tx1"/>
            </a:solidFill>
            <a:round/>
            <a:headEnd/>
            <a:tailEnd/>
          </a:ln>
        </p:spPr>
        <p:txBody>
          <a:bodyPr lIns="91429" tIns="45715" rIns="91429" bIns="45715" anchor="ctr"/>
          <a:lstStyle/>
          <a:p>
            <a:pPr eaLnBrk="0" hangingPunct="0"/>
            <a:r>
              <a:rPr lang="en-AU" sz="1600" b="1" dirty="0"/>
              <a:t>Project team follow-up</a:t>
            </a:r>
          </a:p>
        </p:txBody>
      </p:sp>
      <p:cxnSp>
        <p:nvCxnSpPr>
          <p:cNvPr id="12296" name="Straight Arrow Connector 9"/>
          <p:cNvCxnSpPr>
            <a:cxnSpLocks noChangeShapeType="1"/>
            <a:stCxn id="12291" idx="3"/>
            <a:endCxn id="12292" idx="1"/>
          </p:cNvCxnSpPr>
          <p:nvPr/>
        </p:nvCxnSpPr>
        <p:spPr bwMode="auto">
          <a:xfrm>
            <a:off x="1834697" y="2382384"/>
            <a:ext cx="235857" cy="1134"/>
          </a:xfrm>
          <a:prstGeom prst="straightConnector1">
            <a:avLst/>
          </a:prstGeom>
          <a:noFill/>
          <a:ln w="9525" algn="ctr">
            <a:solidFill>
              <a:schemeClr val="tx1"/>
            </a:solidFill>
            <a:round/>
            <a:headEnd/>
            <a:tailEnd type="arrow" w="med" len="med"/>
          </a:ln>
        </p:spPr>
      </p:cxnSp>
      <p:cxnSp>
        <p:nvCxnSpPr>
          <p:cNvPr id="12297" name="Straight Arrow Connector 11"/>
          <p:cNvCxnSpPr>
            <a:cxnSpLocks noChangeShapeType="1"/>
            <a:stCxn id="12292" idx="3"/>
            <a:endCxn id="12293" idx="1"/>
          </p:cNvCxnSpPr>
          <p:nvPr/>
        </p:nvCxnSpPr>
        <p:spPr bwMode="auto">
          <a:xfrm>
            <a:off x="3580947" y="2382384"/>
            <a:ext cx="269875" cy="0"/>
          </a:xfrm>
          <a:prstGeom prst="straightConnector1">
            <a:avLst/>
          </a:prstGeom>
          <a:noFill/>
          <a:ln w="9525" algn="ctr">
            <a:solidFill>
              <a:schemeClr val="tx1"/>
            </a:solidFill>
            <a:round/>
            <a:headEnd/>
            <a:tailEnd type="arrow" w="med" len="med"/>
          </a:ln>
        </p:spPr>
      </p:cxnSp>
      <p:cxnSp>
        <p:nvCxnSpPr>
          <p:cNvPr id="12298" name="Straight Arrow Connector 13"/>
          <p:cNvCxnSpPr>
            <a:cxnSpLocks noChangeShapeType="1"/>
            <a:stCxn id="12293" idx="3"/>
            <a:endCxn id="12295" idx="1"/>
          </p:cNvCxnSpPr>
          <p:nvPr/>
        </p:nvCxnSpPr>
        <p:spPr bwMode="auto">
          <a:xfrm>
            <a:off x="5327197" y="2382384"/>
            <a:ext cx="235857" cy="0"/>
          </a:xfrm>
          <a:prstGeom prst="straightConnector1">
            <a:avLst/>
          </a:prstGeom>
          <a:noFill/>
          <a:ln w="9525" algn="ctr">
            <a:solidFill>
              <a:schemeClr val="tx1"/>
            </a:solidFill>
            <a:round/>
            <a:headEnd/>
            <a:tailEnd type="arrow" w="med" len="med"/>
          </a:ln>
        </p:spPr>
      </p:cxnSp>
      <p:cxnSp>
        <p:nvCxnSpPr>
          <p:cNvPr id="12299" name="Straight Arrow Connector 15"/>
          <p:cNvCxnSpPr>
            <a:cxnSpLocks noChangeShapeType="1"/>
            <a:stCxn id="12295" idx="3"/>
            <a:endCxn id="12294" idx="1"/>
          </p:cNvCxnSpPr>
          <p:nvPr/>
        </p:nvCxnSpPr>
        <p:spPr bwMode="auto">
          <a:xfrm>
            <a:off x="7073447" y="2382384"/>
            <a:ext cx="235857" cy="1134"/>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456974" y="1915896"/>
            <a:ext cx="8230054" cy="4033384"/>
          </a:xfrm>
        </p:spPr>
        <p:txBody>
          <a:bodyPr/>
          <a:lstStyle/>
          <a:p>
            <a:pPr>
              <a:buFont typeface="Wingdings" pitchFamily="2" charset="2"/>
              <a:buChar char="Ø"/>
            </a:pPr>
            <a:r>
              <a:rPr lang="en-AU" sz="2400" dirty="0" smtClean="0"/>
              <a:t>During workshops:</a:t>
            </a:r>
          </a:p>
          <a:p>
            <a:pPr lvl="1">
              <a:buFont typeface="Wingdings" pitchFamily="2" charset="2"/>
              <a:buChar char="§"/>
            </a:pPr>
            <a:r>
              <a:rPr lang="en-AU" sz="2000" dirty="0" smtClean="0"/>
              <a:t>Attendance</a:t>
            </a:r>
          </a:p>
          <a:p>
            <a:pPr lvl="1">
              <a:buFont typeface="Wingdings" pitchFamily="2" charset="2"/>
              <a:buChar char="§"/>
            </a:pPr>
            <a:r>
              <a:rPr lang="en-AU" sz="2000" dirty="0" smtClean="0"/>
              <a:t>Participation, always adding value to the discussion</a:t>
            </a:r>
          </a:p>
          <a:p>
            <a:pPr lvl="1">
              <a:buFont typeface="Wingdings" pitchFamily="2" charset="2"/>
              <a:buChar char="§"/>
            </a:pPr>
            <a:r>
              <a:rPr lang="en-AU" sz="2000" dirty="0" smtClean="0"/>
              <a:t>Clarity of future process and how it will work</a:t>
            </a:r>
          </a:p>
          <a:p>
            <a:pPr lvl="1">
              <a:buFont typeface="Wingdings" pitchFamily="2" charset="2"/>
              <a:buChar char="§"/>
            </a:pPr>
            <a:r>
              <a:rPr lang="en-AU" sz="2000" dirty="0" smtClean="0"/>
              <a:t>Respect for others views</a:t>
            </a:r>
          </a:p>
          <a:p>
            <a:pPr>
              <a:buFont typeface="Wingdings" pitchFamily="2" charset="2"/>
              <a:buChar char="Ø"/>
            </a:pPr>
            <a:r>
              <a:rPr lang="en-AU" sz="2400" dirty="0" smtClean="0"/>
              <a:t>After workshops:</a:t>
            </a:r>
          </a:p>
          <a:p>
            <a:pPr lvl="1">
              <a:buFont typeface="Wingdings" pitchFamily="2" charset="2"/>
              <a:buChar char="§"/>
            </a:pPr>
            <a:r>
              <a:rPr lang="en-AU" sz="2000" dirty="0" smtClean="0"/>
              <a:t>Review documentation sent to you</a:t>
            </a:r>
          </a:p>
          <a:p>
            <a:pPr lvl="1">
              <a:buFont typeface="Wingdings" pitchFamily="2" charset="2"/>
              <a:buChar char="§"/>
            </a:pPr>
            <a:r>
              <a:rPr lang="en-AU" sz="2000" dirty="0" smtClean="0"/>
              <a:t>Amend as appropriate</a:t>
            </a:r>
          </a:p>
          <a:p>
            <a:pPr lvl="1">
              <a:buFont typeface="Wingdings" pitchFamily="2" charset="2"/>
              <a:buChar char="§"/>
            </a:pPr>
            <a:r>
              <a:rPr lang="en-AU" sz="2000" dirty="0" smtClean="0"/>
              <a:t>Agreement with final documentation and process maps</a:t>
            </a:r>
          </a:p>
          <a:p>
            <a:pPr>
              <a:buFont typeface="Wingdings" pitchFamily="2" charset="2"/>
              <a:buChar char="Ø"/>
            </a:pPr>
            <a:r>
              <a:rPr lang="en-AU" sz="2400" dirty="0" smtClean="0"/>
              <a:t>Who should attend?</a:t>
            </a:r>
          </a:p>
        </p:txBody>
      </p:sp>
      <p:sp>
        <p:nvSpPr>
          <p:cNvPr id="5" name="Title 4"/>
          <p:cNvSpPr>
            <a:spLocks noGrp="1"/>
          </p:cNvSpPr>
          <p:nvPr>
            <p:ph type="title"/>
          </p:nvPr>
        </p:nvSpPr>
        <p:spPr>
          <a:xfrm>
            <a:off x="457200" y="269776"/>
            <a:ext cx="8229600" cy="1143000"/>
          </a:xfrm>
        </p:spPr>
        <p:txBody>
          <a:bodyPr/>
          <a:lstStyle/>
          <a:p>
            <a:r>
              <a:rPr lang="en-AU" dirty="0" smtClean="0"/>
              <a:t>What is expected from you</a:t>
            </a:r>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 Presentation</Template>
  <TotalTime>18</TotalTime>
  <Words>802</Words>
  <Application>Microsoft Office PowerPoint</Application>
  <PresentationFormat>On-screen Show (4:3)</PresentationFormat>
  <Paragraphs>244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 Presentation</vt:lpstr>
      <vt:lpstr>Project Name Future State Process Workshops (template slides)  Date</vt:lpstr>
      <vt:lpstr>Agenda</vt:lpstr>
      <vt:lpstr>Project Name – Why?</vt:lpstr>
      <vt:lpstr>Slide 4</vt:lpstr>
      <vt:lpstr>Why Workshops?</vt:lpstr>
      <vt:lpstr>Workshops – Purpose &amp; Type</vt:lpstr>
      <vt:lpstr>Future Process Design</vt:lpstr>
      <vt:lpstr>Outline of workshop approach Pilot Projects</vt:lpstr>
      <vt:lpstr>What is expected from you</vt:lpstr>
      <vt:lpstr>Who should attend?</vt:lpstr>
      <vt:lpstr>How workshops will typically run</vt:lpstr>
      <vt:lpstr>Workshop outputs</vt:lpstr>
      <vt:lpstr>After the workshop</vt:lpstr>
    </vt:vector>
  </TitlesOfParts>
  <Company>KPMG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 Future State Process Workshops (template slides)  Date</dc:title>
  <dc:creator>jjeston</dc:creator>
  <cp:lastModifiedBy>jjeston</cp:lastModifiedBy>
  <cp:revision>4</cp:revision>
  <dcterms:created xsi:type="dcterms:W3CDTF">2011-11-09T21:02:23Z</dcterms:created>
  <dcterms:modified xsi:type="dcterms:W3CDTF">2014-01-24T02:11:00Z</dcterms:modified>
</cp:coreProperties>
</file>